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F8C37-5427-417F-B06F-E611594675D8}" type="datetimeFigureOut">
              <a:rPr lang="en-US" smtClean="0"/>
              <a:t>2020-12-20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56A75-9324-473A-9D2A-187ECF926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63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56A75-9324-473A-9D2A-187ECF9265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2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0F2E-F4D0-4A55-BBD7-BC02F28CCCE7}" type="datetime1">
              <a:rPr lang="en-US" smtClean="0"/>
              <a:t>2020-12-20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8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58-F205-4418-B51D-832CF1B99B36}" type="datetime1">
              <a:rPr lang="en-US" smtClean="0"/>
              <a:t>2020-12-20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881-0ACC-4D68-B516-60448B96FFF6}" type="datetime1">
              <a:rPr lang="en-US" smtClean="0"/>
              <a:t>2020-12-20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1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48AB-668D-4012-A8A0-BD3D53B162E2}" type="datetime1">
              <a:rPr lang="en-US" smtClean="0"/>
              <a:t>2020-12-20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0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2C9-3872-4CF2-98C8-A1FA9A4E9FEA}" type="datetime1">
              <a:rPr lang="en-US" smtClean="0"/>
              <a:t>2020-12-20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4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F036-831F-4943-A2FF-782FBD3E6355}" type="datetime1">
              <a:rPr lang="en-US" smtClean="0"/>
              <a:t>2020-12-20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4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96B-A3BC-41B8-AC26-CE3216138CEB}" type="datetime1">
              <a:rPr lang="en-US" smtClean="0"/>
              <a:t>2020-12-20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3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1940-24C5-4D5E-BD43-6A27B3A0B8DD}" type="datetime1">
              <a:rPr lang="en-US" smtClean="0"/>
              <a:t>2020-12-20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8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1CF3-89B1-4AF9-8D86-E4F7C79F564E}" type="datetime1">
              <a:rPr lang="en-US" smtClean="0"/>
              <a:t>2020-12-20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2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6453-0977-46AF-A145-8DED4DD5AEDC}" type="datetime1">
              <a:rPr lang="en-US" smtClean="0"/>
              <a:t>2020-12-20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5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1E62-5D79-4C7E-ADCF-D94F525B9CA7}" type="datetime1">
              <a:rPr lang="en-US" smtClean="0"/>
              <a:t>2020-12-20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6AEC8-28F0-41CC-8F84-80C5A130C205}" type="datetime1">
              <a:rPr lang="en-US" smtClean="0"/>
              <a:t>2020-12-20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A111-90F8-4C81-A68C-BE00ACC4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0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8.gif"/><Relationship Id="rId4" Type="http://schemas.openxmlformats.org/officeDocument/2006/relationships/image" Target="../media/image4.png"/><Relationship Id="rId9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910311" y="1981200"/>
            <a:ext cx="483132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</a:rPr>
              <a:t>Laser Physics</a:t>
            </a:r>
            <a:r>
              <a:rPr lang="ar-IQ" sz="3200" b="1" dirty="0" smtClean="0">
                <a:solidFill>
                  <a:srgbClr val="00B0F0"/>
                </a:solidFill>
              </a:rPr>
              <a:t>   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ar-IQ" sz="3200" b="1" dirty="0" smtClean="0">
                <a:solidFill>
                  <a:srgbClr val="00B0F0"/>
                </a:solidFill>
              </a:rPr>
              <a:t>فيزياء الليــــزر</a:t>
            </a:r>
          </a:p>
          <a:p>
            <a:pPr algn="ctr"/>
            <a:r>
              <a:rPr lang="ar-IQ" sz="3200" b="1" dirty="0" smtClean="0"/>
              <a:t>الدراسات الصباحية شعبة ب</a:t>
            </a:r>
          </a:p>
          <a:p>
            <a:pPr algn="ctr"/>
            <a:r>
              <a:rPr lang="ar-IQ" sz="3200" b="1" dirty="0" smtClean="0"/>
              <a:t>الدراسات المسائية شعبة أ</a:t>
            </a:r>
          </a:p>
          <a:p>
            <a:pPr algn="ctr"/>
            <a:endParaRPr lang="ar-IQ" sz="32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الفصل الاول</a:t>
            </a:r>
          </a:p>
          <a:p>
            <a:pPr algn="ctr"/>
            <a:endParaRPr lang="ar-IQ" sz="32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المحاضرة رقم 1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="" xmlns:a16="http://schemas.microsoft.com/office/drawing/2014/main" id="{B098A6F5-9EEF-43C0-88FA-A483CC5074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9" r="15654"/>
          <a:stretch/>
        </p:blipFill>
        <p:spPr>
          <a:xfrm>
            <a:off x="7070102" y="182882"/>
            <a:ext cx="1687399" cy="1645918"/>
          </a:xfrm>
          <a:prstGeom prst="flowChartConnector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2895600" y="196237"/>
            <a:ext cx="2794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IQ" sz="2400" b="1" dirty="0" smtClean="0"/>
              <a:t>جامعة البصرة </a:t>
            </a:r>
          </a:p>
          <a:p>
            <a:pPr algn="ctr"/>
            <a:r>
              <a:rPr lang="ar-IQ" sz="2400" b="1" dirty="0" smtClean="0"/>
              <a:t>كلية التربية للعلوم الصرفة</a:t>
            </a:r>
          </a:p>
          <a:p>
            <a:pPr algn="ctr"/>
            <a:r>
              <a:rPr lang="ar-IQ" sz="2400" b="1" dirty="0" smtClean="0"/>
              <a:t>قسم الفيزياء</a:t>
            </a:r>
            <a:endParaRPr lang="en-US" sz="24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979691" y="4629834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IQ" dirty="0" smtClean="0"/>
              <a:t>أستاذ المادة</a:t>
            </a:r>
          </a:p>
          <a:p>
            <a:pPr algn="ctr"/>
            <a:r>
              <a:rPr lang="ar-IQ" dirty="0" smtClean="0"/>
              <a:t>أ.د. حسن عبدالله سلطان</a:t>
            </a:r>
            <a:endParaRPr lang="en-US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237"/>
            <a:ext cx="1556363" cy="155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83400"/>
            <a:ext cx="8087837" cy="357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شكل بيضاوي 2"/>
          <p:cNvSpPr/>
          <p:nvPr/>
        </p:nvSpPr>
        <p:spPr>
          <a:xfrm>
            <a:off x="5257800" y="3276600"/>
            <a:ext cx="990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مجموعة 5"/>
          <p:cNvGrpSpPr/>
          <p:nvPr/>
        </p:nvGrpSpPr>
        <p:grpSpPr>
          <a:xfrm>
            <a:off x="76200" y="76200"/>
            <a:ext cx="8979438" cy="461665"/>
            <a:chOff x="76200" y="76200"/>
            <a:chExt cx="8979438" cy="461665"/>
          </a:xfrm>
        </p:grpSpPr>
        <p:sp>
          <p:nvSpPr>
            <p:cNvPr id="4" name="مربع نص 3"/>
            <p:cNvSpPr txBox="1"/>
            <p:nvPr/>
          </p:nvSpPr>
          <p:spPr>
            <a:xfrm>
              <a:off x="7391400" y="76200"/>
              <a:ext cx="16642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IQ" sz="1200" b="1" dirty="0" smtClean="0"/>
                <a:t>فيزياء الليزر/ المرحلة الرابعة</a:t>
              </a:r>
            </a:p>
            <a:p>
              <a:pPr algn="ctr"/>
              <a:r>
                <a:rPr lang="ar-IQ" sz="1200" b="1" dirty="0" smtClean="0"/>
                <a:t>د. حسن عبدالله</a:t>
              </a:r>
              <a:endParaRPr lang="en-US" sz="1200" b="1" dirty="0"/>
            </a:p>
          </p:txBody>
        </p:sp>
        <p:sp>
          <p:nvSpPr>
            <p:cNvPr id="5" name="مربع نص 4"/>
            <p:cNvSpPr txBox="1"/>
            <p:nvPr/>
          </p:nvSpPr>
          <p:spPr>
            <a:xfrm>
              <a:off x="76200" y="76200"/>
              <a:ext cx="1584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IQ" dirty="0" smtClean="0"/>
                <a:t>المحاضرة رقم (1)</a:t>
              </a:r>
              <a:endParaRPr lang="en-US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3352800" y="214699"/>
            <a:ext cx="2042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2400" u="sng" dirty="0" smtClean="0">
                <a:solidFill>
                  <a:srgbClr val="FF0000"/>
                </a:solidFill>
              </a:rPr>
              <a:t>1-1 مفاهيم أساسية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083584" y="676364"/>
            <a:ext cx="797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λ</a:t>
            </a:r>
            <a:r>
              <a:rPr lang="ar-IQ" sz="2400" dirty="0" smtClean="0"/>
              <a:t>الطول الموجي: المسافة بين أقرب نقطتين بنفس الطور على الموجة ورمزه هو </a:t>
            </a:r>
            <a:endParaRPr lang="en-US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824722" y="1125731"/>
            <a:ext cx="5190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ν</a:t>
            </a:r>
            <a:r>
              <a:rPr lang="en-US" sz="2400" dirty="0" smtClean="0"/>
              <a:t> </a:t>
            </a:r>
            <a:r>
              <a:rPr lang="ar-IQ" sz="2400" dirty="0" smtClean="0"/>
              <a:t>التردد: عدد تذبذبات الموجة لوحدة الزمن ورمزه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مربع نص 9"/>
              <p:cNvSpPr txBox="1"/>
              <p:nvPr/>
            </p:nvSpPr>
            <p:spPr>
              <a:xfrm>
                <a:off x="518222" y="1319811"/>
                <a:ext cx="2162259" cy="114159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sz="2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ar-IQ" sz="2400" dirty="0" smtClean="0"/>
                  <a:t>ولا ننسى أن </a:t>
                </a:r>
              </a:p>
              <a:p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        </a:t>
                </a:r>
                <a:r>
                  <a:rPr lang="ar-IQ" sz="2400" dirty="0" smtClean="0"/>
                  <a:t>وان </a:t>
                </a:r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0" name="مربع نص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22" y="1319811"/>
                <a:ext cx="2162259" cy="1141595"/>
              </a:xfrm>
              <a:prstGeom prst="rect">
                <a:avLst/>
              </a:prstGeom>
              <a:blipFill rotWithShape="1">
                <a:blip r:embed="rId3"/>
                <a:stretch>
                  <a:fillRect r="-2801" b="-105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مربع نص 10"/>
          <p:cNvSpPr txBox="1"/>
          <p:nvPr/>
        </p:nvSpPr>
        <p:spPr>
          <a:xfrm>
            <a:off x="1103137" y="2743200"/>
            <a:ext cx="7513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2400" dirty="0" smtClean="0"/>
              <a:t>طيف الذرة: الترددات او الاطوال الموجية المنبعثة أو الممتصة من قبل الذرة</a:t>
            </a:r>
            <a:endParaRPr lang="en-US" sz="2400" dirty="0"/>
          </a:p>
        </p:txBody>
      </p:sp>
      <p:grpSp>
        <p:nvGrpSpPr>
          <p:cNvPr id="24" name="مجموعة 23"/>
          <p:cNvGrpSpPr/>
          <p:nvPr/>
        </p:nvGrpSpPr>
        <p:grpSpPr>
          <a:xfrm>
            <a:off x="1620287" y="3704363"/>
            <a:ext cx="2859193" cy="2824461"/>
            <a:chOff x="1599352" y="3435994"/>
            <a:chExt cx="2859193" cy="2824461"/>
          </a:xfrm>
        </p:grpSpPr>
        <p:sp>
          <p:nvSpPr>
            <p:cNvPr id="12" name="شكل بيضاوي 11"/>
            <p:cNvSpPr/>
            <p:nvPr/>
          </p:nvSpPr>
          <p:spPr>
            <a:xfrm>
              <a:off x="2800350" y="461962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شكل بيضاوي 12"/>
            <p:cNvSpPr/>
            <p:nvPr/>
          </p:nvSpPr>
          <p:spPr>
            <a:xfrm>
              <a:off x="2457450" y="4294007"/>
              <a:ext cx="1143000" cy="11084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شكل بيضاوي 13"/>
            <p:cNvSpPr/>
            <p:nvPr/>
          </p:nvSpPr>
          <p:spPr>
            <a:xfrm>
              <a:off x="2062702" y="3905250"/>
              <a:ext cx="1932495" cy="18859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شكل بيضاوي 14"/>
            <p:cNvSpPr/>
            <p:nvPr/>
          </p:nvSpPr>
          <p:spPr>
            <a:xfrm>
              <a:off x="1599352" y="3435994"/>
              <a:ext cx="2859193" cy="28244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مربع نص 15"/>
                <p:cNvSpPr txBox="1"/>
                <p:nvPr/>
              </p:nvSpPr>
              <p:spPr>
                <a:xfrm>
                  <a:off x="2294304" y="5076825"/>
                  <a:ext cx="10886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</m:oMath>
                  </a14:m>
                  <a:r>
                    <a:rPr lang="en-US" sz="2400" b="1" dirty="0" smtClean="0">
                      <a:solidFill>
                        <a:srgbClr val="FF0000"/>
                      </a:solidFill>
                    </a:rPr>
                    <a:t>,n=1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مربع نص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4304" y="5076825"/>
                  <a:ext cx="1088696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117" t="-10526" r="-7821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مربع نص 16"/>
                <p:cNvSpPr txBox="1"/>
                <p:nvPr/>
              </p:nvSpPr>
              <p:spPr>
                <a:xfrm>
                  <a:off x="1599352" y="4488412"/>
                  <a:ext cx="10886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a14:m>
                  <a:r>
                    <a:rPr lang="en-US" sz="2400" b="1" dirty="0" smtClean="0">
                      <a:solidFill>
                        <a:srgbClr val="FF0000"/>
                      </a:solidFill>
                    </a:rPr>
                    <a:t>,n=2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مربع نص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9352" y="4488412"/>
                  <a:ext cx="1088696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117" t="-10526" r="-7821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مربع نص 17"/>
                <p:cNvSpPr txBox="1"/>
                <p:nvPr/>
              </p:nvSpPr>
              <p:spPr>
                <a:xfrm>
                  <a:off x="1749956" y="3473531"/>
                  <a:ext cx="10886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</m:oMath>
                  </a14:m>
                  <a:r>
                    <a:rPr lang="en-US" sz="2400" b="1" dirty="0" smtClean="0">
                      <a:solidFill>
                        <a:srgbClr val="FF0000"/>
                      </a:solidFill>
                    </a:rPr>
                    <a:t>,n=3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مربع نص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9956" y="3473531"/>
                  <a:ext cx="108869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117" t="-10526" r="-7821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مجموعة 28"/>
          <p:cNvGrpSpPr/>
          <p:nvPr/>
        </p:nvGrpSpPr>
        <p:grpSpPr>
          <a:xfrm>
            <a:off x="3352800" y="3806432"/>
            <a:ext cx="1447748" cy="397133"/>
            <a:chOff x="3473290" y="3581400"/>
            <a:chExt cx="1447748" cy="397133"/>
          </a:xfrm>
        </p:grpSpPr>
        <p:pic>
          <p:nvPicPr>
            <p:cNvPr id="19" name="صورة 18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41" t="50000" r="10534" b="21966"/>
            <a:stretch/>
          </p:blipFill>
          <p:spPr>
            <a:xfrm>
              <a:off x="3574479" y="3637912"/>
              <a:ext cx="1346559" cy="284107"/>
            </a:xfrm>
            <a:prstGeom prst="rect">
              <a:avLst/>
            </a:prstGeom>
          </p:spPr>
        </p:pic>
        <p:cxnSp>
          <p:nvCxnSpPr>
            <p:cNvPr id="21" name="رابط كسهم مستقيم 20"/>
            <p:cNvCxnSpPr/>
            <p:nvPr/>
          </p:nvCxnSpPr>
          <p:spPr>
            <a:xfrm flipH="1">
              <a:off x="3473290" y="3581400"/>
              <a:ext cx="260510" cy="3971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صورة 2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1" t="50000" r="10534" b="21966"/>
          <a:stretch/>
        </p:blipFill>
        <p:spPr>
          <a:xfrm>
            <a:off x="3625690" y="4378624"/>
            <a:ext cx="1346559" cy="284107"/>
          </a:xfrm>
          <a:prstGeom prst="rect">
            <a:avLst/>
          </a:prstGeom>
        </p:spPr>
      </p:pic>
      <p:cxnSp>
        <p:nvCxnSpPr>
          <p:cNvPr id="23" name="رابط كسهم مستقيم 22"/>
          <p:cNvCxnSpPr/>
          <p:nvPr/>
        </p:nvCxnSpPr>
        <p:spPr>
          <a:xfrm flipH="1">
            <a:off x="3473290" y="4378624"/>
            <a:ext cx="260510" cy="3749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/>
              <p:cNvSpPr txBox="1"/>
              <p:nvPr/>
            </p:nvSpPr>
            <p:spPr>
              <a:xfrm>
                <a:off x="4972249" y="4619625"/>
                <a:ext cx="22347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𝝂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5" name="مربع نص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249" y="4619625"/>
                <a:ext cx="2234714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/>
              <p:cNvSpPr txBox="1"/>
              <p:nvPr/>
            </p:nvSpPr>
            <p:spPr>
              <a:xfrm>
                <a:off x="4859935" y="3581400"/>
                <a:ext cx="22347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𝝂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مربع نص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935" y="3581400"/>
                <a:ext cx="2234714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صورة 25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268" y="1607966"/>
            <a:ext cx="2563937" cy="105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4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25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76200" y="76200"/>
            <a:ext cx="8979438" cy="461665"/>
            <a:chOff x="76200" y="76200"/>
            <a:chExt cx="8979438" cy="461665"/>
          </a:xfrm>
        </p:grpSpPr>
        <p:sp>
          <p:nvSpPr>
            <p:cNvPr id="3" name="مربع نص 2"/>
            <p:cNvSpPr txBox="1"/>
            <p:nvPr/>
          </p:nvSpPr>
          <p:spPr>
            <a:xfrm>
              <a:off x="7391400" y="76200"/>
              <a:ext cx="16642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IQ" sz="1200" b="1" dirty="0" smtClean="0"/>
                <a:t>فيزياء الليزر/ المرحلة الرابعة</a:t>
              </a:r>
            </a:p>
            <a:p>
              <a:pPr algn="ctr"/>
              <a:r>
                <a:rPr lang="ar-IQ" sz="1200" b="1" dirty="0" smtClean="0"/>
                <a:t>د. حسن عبدالله</a:t>
              </a:r>
              <a:endParaRPr lang="en-US" sz="1200" b="1" dirty="0"/>
            </a:p>
          </p:txBody>
        </p:sp>
        <p:sp>
          <p:nvSpPr>
            <p:cNvPr id="4" name="مربع نص 3"/>
            <p:cNvSpPr txBox="1"/>
            <p:nvPr/>
          </p:nvSpPr>
          <p:spPr>
            <a:xfrm>
              <a:off x="76200" y="76200"/>
              <a:ext cx="1584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IQ" dirty="0" smtClean="0"/>
                <a:t>المحاضرة رقم (1)</a:t>
              </a:r>
              <a:endParaRPr lang="en-US" dirty="0"/>
            </a:p>
          </p:txBody>
        </p:sp>
      </p:grpSp>
      <p:grpSp>
        <p:nvGrpSpPr>
          <p:cNvPr id="11" name="مجموعة 10"/>
          <p:cNvGrpSpPr/>
          <p:nvPr/>
        </p:nvGrpSpPr>
        <p:grpSpPr>
          <a:xfrm>
            <a:off x="609600" y="685800"/>
            <a:ext cx="7511143" cy="607738"/>
            <a:chOff x="609600" y="685800"/>
            <a:chExt cx="7511143" cy="6077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مربع نص 4"/>
                <p:cNvSpPr txBox="1"/>
                <p:nvPr/>
              </p:nvSpPr>
              <p:spPr>
                <a:xfrm>
                  <a:off x="609600" y="685800"/>
                  <a:ext cx="22347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𝒉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𝝂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" name="مربع نص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685800"/>
                  <a:ext cx="2234714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سهم مسنن إلى اليمين 7"/>
            <p:cNvSpPr/>
            <p:nvPr/>
          </p:nvSpPr>
          <p:spPr>
            <a:xfrm>
              <a:off x="2851104" y="810522"/>
              <a:ext cx="609600" cy="302568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مربع نص 8"/>
                <p:cNvSpPr txBox="1"/>
                <p:nvPr/>
              </p:nvSpPr>
              <p:spPr>
                <a:xfrm>
                  <a:off x="3581400" y="730973"/>
                  <a:ext cx="245535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𝝂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</m:oMath>
                  </a14:m>
                  <a:r>
                    <a:rPr lang="en-US" sz="2400" b="1" dirty="0" smtClean="0">
                      <a:solidFill>
                        <a:srgbClr val="FF0000"/>
                      </a:solidFill>
                    </a:rPr>
                    <a:t>)/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مربع نص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1400" y="730973"/>
                  <a:ext cx="2455352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مربع نص 9"/>
            <p:cNvSpPr txBox="1"/>
            <p:nvPr/>
          </p:nvSpPr>
          <p:spPr>
            <a:xfrm>
              <a:off x="6934200" y="831873"/>
              <a:ext cx="1186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IQ" sz="2400" b="1" dirty="0" smtClean="0"/>
                <a:t>طيف ذري</a:t>
              </a:r>
              <a:endParaRPr lang="en-US" sz="2400" b="1" dirty="0"/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604319" y="1606527"/>
            <a:ext cx="7511143" cy="607738"/>
            <a:chOff x="609600" y="685800"/>
            <a:chExt cx="7511143" cy="6077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مربع نص 12"/>
                <p:cNvSpPr txBox="1"/>
                <p:nvPr/>
              </p:nvSpPr>
              <p:spPr>
                <a:xfrm>
                  <a:off x="609600" y="685800"/>
                  <a:ext cx="22347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𝒉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𝝂</m:t>
                            </m:r>
                          </m:e>
                          <m:sub>
                            <m:r>
                              <a:rPr lang="ar-IQ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ar-IQ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ar-IQ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3" name="مربع نص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685800"/>
                  <a:ext cx="2234714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سهم مسنن إلى اليمين 13"/>
            <p:cNvSpPr/>
            <p:nvPr/>
          </p:nvSpPr>
          <p:spPr>
            <a:xfrm>
              <a:off x="2851104" y="810522"/>
              <a:ext cx="609600" cy="302568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مربع نص 14"/>
                <p:cNvSpPr txBox="1"/>
                <p:nvPr/>
              </p:nvSpPr>
              <p:spPr>
                <a:xfrm>
                  <a:off x="3581400" y="730973"/>
                  <a:ext cx="245535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𝝂</m:t>
                          </m:r>
                        </m:e>
                        <m:sub>
                          <m:r>
                            <a:rPr lang="ar-IQ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ar-IQ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ar-IQ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a14:m>
                  <a:r>
                    <a:rPr lang="en-US" sz="2400" b="1" dirty="0" smtClean="0">
                      <a:solidFill>
                        <a:srgbClr val="FF0000"/>
                      </a:solidFill>
                    </a:rPr>
                    <a:t>)/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مربع نص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1400" y="730973"/>
                  <a:ext cx="245535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مربع نص 15"/>
            <p:cNvSpPr txBox="1"/>
            <p:nvPr/>
          </p:nvSpPr>
          <p:spPr>
            <a:xfrm>
              <a:off x="6934200" y="831873"/>
              <a:ext cx="1186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IQ" sz="2400" b="1" dirty="0" smtClean="0"/>
                <a:t>طيف ذري</a:t>
              </a:r>
              <a:endParaRPr lang="en-US" sz="2400" b="1" dirty="0"/>
            </a:p>
          </p:txBody>
        </p:sp>
      </p:grpSp>
      <p:sp>
        <p:nvSpPr>
          <p:cNvPr id="17" name="مربع نص 16"/>
          <p:cNvSpPr txBox="1"/>
          <p:nvPr/>
        </p:nvSpPr>
        <p:spPr>
          <a:xfrm>
            <a:off x="7162800" y="2667000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2400" b="1" dirty="0" smtClean="0"/>
              <a:t>لاحظ ان 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/>
              <p:cNvSpPr txBox="1"/>
              <p:nvPr/>
            </p:nvSpPr>
            <p:spPr>
              <a:xfrm>
                <a:off x="1524000" y="2535031"/>
                <a:ext cx="3902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𝝎</m:t>
                      </m:r>
                      <m:r>
                        <a:rPr lang="ar-IQ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IQ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ar-IQ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𝝅𝝂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ar-IQ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𝒂𝒏𝒅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  ℏ=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𝒉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مربع نص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535031"/>
                <a:ext cx="3902927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/>
              <p:cNvSpPr txBox="1"/>
              <p:nvPr/>
            </p:nvSpPr>
            <p:spPr>
              <a:xfrm>
                <a:off x="1948279" y="3377250"/>
                <a:ext cx="3026726" cy="631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∴ ℏ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𝝎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𝒉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</m:den>
                    </m:f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𝝅𝝂</m:t>
                    </m:r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𝒉</m:t>
                    </m:r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𝝂</m:t>
                    </m:r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مربع نص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279" y="3377250"/>
                <a:ext cx="3026726" cy="631455"/>
              </a:xfrm>
              <a:prstGeom prst="rect">
                <a:avLst/>
              </a:prstGeom>
              <a:blipFill rotWithShape="1">
                <a:blip r:embed="rId7"/>
                <a:stretch>
                  <a:fillRect b="-8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717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6705600" cy="36576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3147588" y="755727"/>
            <a:ext cx="2539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2400" u="sng" dirty="0" smtClean="0">
                <a:solidFill>
                  <a:srgbClr val="FF0000"/>
                </a:solidFill>
              </a:rPr>
              <a:t>الطيف الكهرومغناطيسي</a:t>
            </a:r>
            <a:endParaRPr lang="en-US" sz="2400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ستطيل 3"/>
              <p:cNvSpPr/>
              <p:nvPr/>
            </p:nvSpPr>
            <p:spPr>
              <a:xfrm>
                <a:off x="432318" y="3859530"/>
                <a:ext cx="1001621" cy="730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𝝂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𝒄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𝝀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" name="مستطيل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18" y="3859530"/>
                <a:ext cx="1001621" cy="730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مجموعة 4"/>
          <p:cNvGrpSpPr/>
          <p:nvPr/>
        </p:nvGrpSpPr>
        <p:grpSpPr>
          <a:xfrm>
            <a:off x="76200" y="76200"/>
            <a:ext cx="8979438" cy="461665"/>
            <a:chOff x="76200" y="76200"/>
            <a:chExt cx="8979438" cy="461665"/>
          </a:xfrm>
        </p:grpSpPr>
        <p:sp>
          <p:nvSpPr>
            <p:cNvPr id="6" name="مربع نص 5"/>
            <p:cNvSpPr txBox="1"/>
            <p:nvPr/>
          </p:nvSpPr>
          <p:spPr>
            <a:xfrm>
              <a:off x="7391400" y="76200"/>
              <a:ext cx="16642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IQ" sz="1200" b="1" dirty="0" smtClean="0"/>
                <a:t>فيزياء الليزر/ المرحلة الرابعة</a:t>
              </a:r>
            </a:p>
            <a:p>
              <a:pPr algn="ctr"/>
              <a:r>
                <a:rPr lang="ar-IQ" sz="1200" b="1" dirty="0" smtClean="0"/>
                <a:t>د. حسن عبدالله</a:t>
              </a:r>
              <a:endParaRPr lang="en-US" sz="1200" b="1" dirty="0"/>
            </a:p>
          </p:txBody>
        </p:sp>
        <p:sp>
          <p:nvSpPr>
            <p:cNvPr id="7" name="مربع نص 6"/>
            <p:cNvSpPr txBox="1"/>
            <p:nvPr/>
          </p:nvSpPr>
          <p:spPr>
            <a:xfrm>
              <a:off x="76200" y="76200"/>
              <a:ext cx="1584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IQ" dirty="0" smtClean="0"/>
                <a:t>المحاضرة رقم (1)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9617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44196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2" y="152400"/>
            <a:ext cx="8462004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4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0178"/>
            <a:ext cx="3838575" cy="2362200"/>
          </a:xfrm>
          <a:prstGeom prst="rect">
            <a:avLst/>
          </a:prstGeom>
        </p:spPr>
      </p:pic>
      <p:grpSp>
        <p:nvGrpSpPr>
          <p:cNvPr id="3" name="مجموعة 2"/>
          <p:cNvGrpSpPr/>
          <p:nvPr/>
        </p:nvGrpSpPr>
        <p:grpSpPr>
          <a:xfrm>
            <a:off x="76200" y="76200"/>
            <a:ext cx="8979438" cy="461665"/>
            <a:chOff x="76200" y="76200"/>
            <a:chExt cx="8979438" cy="461665"/>
          </a:xfrm>
        </p:grpSpPr>
        <p:sp>
          <p:nvSpPr>
            <p:cNvPr id="4" name="مربع نص 3"/>
            <p:cNvSpPr txBox="1"/>
            <p:nvPr/>
          </p:nvSpPr>
          <p:spPr>
            <a:xfrm>
              <a:off x="7391400" y="76200"/>
              <a:ext cx="16642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IQ" sz="1200" b="1" dirty="0" smtClean="0"/>
                <a:t>فيزياء الليزر/ المرحلة الرابعة</a:t>
              </a:r>
            </a:p>
            <a:p>
              <a:pPr algn="ctr"/>
              <a:r>
                <a:rPr lang="ar-IQ" sz="1200" b="1" dirty="0" smtClean="0"/>
                <a:t>د. حسن عبدالله</a:t>
              </a:r>
              <a:endParaRPr lang="en-US" sz="1200" b="1" dirty="0"/>
            </a:p>
          </p:txBody>
        </p:sp>
        <p:sp>
          <p:nvSpPr>
            <p:cNvPr id="5" name="مربع نص 4"/>
            <p:cNvSpPr txBox="1"/>
            <p:nvPr/>
          </p:nvSpPr>
          <p:spPr>
            <a:xfrm>
              <a:off x="76200" y="76200"/>
              <a:ext cx="1584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IQ" dirty="0" smtClean="0"/>
                <a:t>المحاضرة رقم (1)</a:t>
              </a:r>
              <a:endParaRPr lang="en-US" dirty="0"/>
            </a:p>
          </p:txBody>
        </p:sp>
      </p:grpSp>
      <p:sp>
        <p:nvSpPr>
          <p:cNvPr id="6" name="مستطيل 5"/>
          <p:cNvSpPr/>
          <p:nvPr/>
        </p:nvSpPr>
        <p:spPr>
          <a:xfrm>
            <a:off x="868244" y="1211278"/>
            <a:ext cx="3781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dirty="0" smtClean="0"/>
              <a:t>تجويف </a:t>
            </a:r>
            <a:r>
              <a:rPr lang="ar-SA" sz="2000" dirty="0"/>
              <a:t>يمثل جسم اسود متوازي المستطيلات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8162259" cy="409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مستطيل 6"/>
          <p:cNvSpPr/>
          <p:nvPr/>
        </p:nvSpPr>
        <p:spPr>
          <a:xfrm>
            <a:off x="-362139" y="4572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sz="2400" dirty="0"/>
              <a:t>حيث </a:t>
            </a:r>
            <a:r>
              <a:rPr lang="en-US" sz="2400" dirty="0"/>
              <a:t>l</a:t>
            </a:r>
            <a:r>
              <a:rPr lang="ar-SA" sz="2400" dirty="0"/>
              <a:t> و</a:t>
            </a:r>
            <a:r>
              <a:rPr lang="en-US" sz="2400" dirty="0"/>
              <a:t>m</a:t>
            </a:r>
            <a:r>
              <a:rPr lang="ar-SA" sz="2400" dirty="0"/>
              <a:t> و </a:t>
            </a:r>
            <a:r>
              <a:rPr lang="en-US" sz="2400" dirty="0"/>
              <a:t>n</a:t>
            </a:r>
            <a:r>
              <a:rPr lang="ar-SA" sz="2400" dirty="0"/>
              <a:t> اعداد صحيحة </a:t>
            </a:r>
            <a:r>
              <a:rPr lang="ar-SA" sz="2400" dirty="0" smtClean="0"/>
              <a:t>موجبة</a:t>
            </a:r>
            <a:endParaRPr lang="ar-IQ" sz="2400" dirty="0" smtClean="0"/>
          </a:p>
          <a:p>
            <a:pPr algn="r" rtl="1"/>
            <a:r>
              <a:rPr lang="ar-SA" sz="2400" dirty="0" smtClean="0"/>
              <a:t> </a:t>
            </a:r>
            <a:r>
              <a:rPr lang="ar-SA" sz="2400" dirty="0"/>
              <a:t>وتمثل عدد العقد في المجال </a:t>
            </a:r>
            <a:endParaRPr lang="ar-IQ" sz="2400" dirty="0" smtClean="0"/>
          </a:p>
          <a:p>
            <a:pPr algn="r" rtl="1"/>
            <a:r>
              <a:rPr lang="ar-SA" sz="2400" dirty="0" smtClean="0"/>
              <a:t>الكهرومغناطيسي </a:t>
            </a:r>
            <a:r>
              <a:rPr lang="ar-SA" sz="2400" dirty="0"/>
              <a:t>بالاتجاهات </a:t>
            </a:r>
            <a:r>
              <a:rPr lang="en-US" sz="2400" dirty="0"/>
              <a:t>x</a:t>
            </a:r>
            <a:r>
              <a:rPr lang="ar-SA" sz="2400" dirty="0"/>
              <a:t> و </a:t>
            </a:r>
            <a:r>
              <a:rPr lang="en-US" sz="2400" dirty="0"/>
              <a:t>y</a:t>
            </a:r>
            <a:r>
              <a:rPr lang="ar-SA" sz="2400" dirty="0"/>
              <a:t> و </a:t>
            </a:r>
            <a:r>
              <a:rPr lang="en-US" sz="2400" dirty="0"/>
              <a:t>z</a:t>
            </a:r>
            <a:r>
              <a:rPr lang="ar-SA" sz="2400" dirty="0"/>
              <a:t> </a:t>
            </a:r>
            <a:endParaRPr lang="ar-IQ" sz="2400" dirty="0" smtClean="0"/>
          </a:p>
          <a:p>
            <a:pPr algn="r" rtl="1"/>
            <a:r>
              <a:rPr lang="ar-SA" sz="2400" dirty="0" smtClean="0"/>
              <a:t>على </a:t>
            </a:r>
            <a:r>
              <a:rPr lang="ar-SA" sz="2400" dirty="0"/>
              <a:t>التوالي</a:t>
            </a:r>
            <a:r>
              <a:rPr lang="ar-S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1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/>
              <p:cNvSpPr txBox="1"/>
              <p:nvPr/>
            </p:nvSpPr>
            <p:spPr>
              <a:xfrm>
                <a:off x="5715000" y="866745"/>
                <a:ext cx="15566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1"/>
                <a:r>
                  <a:rPr lang="ar-IQ" sz="2000" dirty="0" smtClean="0"/>
                  <a:t>بما ان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ar-SA" sz="2000">
                        <a:latin typeface="Cambria Math"/>
                      </a:rPr>
                      <m:t>ω</m:t>
                    </m:r>
                    <m:r>
                      <a:rPr lang="en-US" sz="2000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𝐶𝑘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مربع نص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866745"/>
                <a:ext cx="1556645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9091" r="-3137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077435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/>
              <p:cNvSpPr/>
              <p:nvPr/>
            </p:nvSpPr>
            <p:spPr>
              <a:xfrm>
                <a:off x="1219200" y="4718046"/>
                <a:ext cx="5943600" cy="971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𝜈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=</m:t>
                      </m:r>
                      <m:r>
                        <a:rPr lang="en-US">
                          <a:latin typeface="Cambria Math"/>
                        </a:rPr>
                        <m:t>2</m:t>
                      </m:r>
                      <m:r>
                        <a:rPr lang="en-US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𝜋𝜈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)(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)(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8</m:t>
                          </m:r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𝜈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𝑉</m:t>
                      </m:r>
                      <m:r>
                        <a:rPr lang="en-US" i="1">
                          <a:latin typeface="Cambria Math"/>
                        </a:rPr>
                        <m:t>                                        (</m:t>
                      </m:r>
                      <m:r>
                        <a:rPr lang="en-US" i="1">
                          <a:latin typeface="Cambria Math"/>
                        </a:rPr>
                        <m:t>7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18046"/>
                <a:ext cx="5943600" cy="9711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شكل بيضاوي 3"/>
          <p:cNvSpPr/>
          <p:nvPr/>
        </p:nvSpPr>
        <p:spPr>
          <a:xfrm>
            <a:off x="2438400" y="4571999"/>
            <a:ext cx="1219200" cy="6858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1524000" y="4718046"/>
            <a:ext cx="1066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587525" y="4545567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حجم الكرة</a:t>
            </a:r>
            <a:endParaRPr lang="en-US" dirty="0"/>
          </a:p>
        </p:txBody>
      </p:sp>
      <p:sp>
        <p:nvSpPr>
          <p:cNvPr id="10" name="شكل بيضاوي 9"/>
          <p:cNvSpPr/>
          <p:nvPr/>
        </p:nvSpPr>
        <p:spPr>
          <a:xfrm>
            <a:off x="2304107" y="5517696"/>
            <a:ext cx="1219200" cy="342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رابط كسهم مستقيم 10"/>
          <p:cNvCxnSpPr/>
          <p:nvPr/>
        </p:nvCxnSpPr>
        <p:spPr>
          <a:xfrm>
            <a:off x="1256168" y="5689146"/>
            <a:ext cx="1066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مربع نص 11"/>
          <p:cNvSpPr txBox="1"/>
          <p:nvPr/>
        </p:nvSpPr>
        <p:spPr>
          <a:xfrm>
            <a:off x="558101" y="5591895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</a:t>
            </a:r>
            <a:r>
              <a:rPr lang="ar-IQ" dirty="0" smtClean="0"/>
              <a:t>حجم التجويف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348297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60" y="2743200"/>
            <a:ext cx="8561787" cy="1041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42" y="3733800"/>
            <a:ext cx="8532812" cy="204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شكل بيضاوي 6"/>
          <p:cNvSpPr/>
          <p:nvPr/>
        </p:nvSpPr>
        <p:spPr>
          <a:xfrm>
            <a:off x="1447800" y="2590801"/>
            <a:ext cx="2133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رابط كسهم مستقيم 7"/>
          <p:cNvCxnSpPr/>
          <p:nvPr/>
        </p:nvCxnSpPr>
        <p:spPr>
          <a:xfrm flipV="1">
            <a:off x="914400" y="3200400"/>
            <a:ext cx="20574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352800"/>
            <a:ext cx="8361692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مجموعة 3"/>
          <p:cNvGrpSpPr/>
          <p:nvPr/>
        </p:nvGrpSpPr>
        <p:grpSpPr>
          <a:xfrm>
            <a:off x="-914400" y="457200"/>
            <a:ext cx="9208781" cy="3149600"/>
            <a:chOff x="-914400" y="457200"/>
            <a:chExt cx="9208781" cy="3149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14400" y="457200"/>
              <a:ext cx="9208781" cy="314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" name="رابط مستقيم 2"/>
            <p:cNvCxnSpPr/>
            <p:nvPr/>
          </p:nvCxnSpPr>
          <p:spPr>
            <a:xfrm>
              <a:off x="2209800" y="3048000"/>
              <a:ext cx="0" cy="228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804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391</Words>
  <Application>Microsoft Office PowerPoint</Application>
  <PresentationFormat>عرض على الشاشة (3:4)‏</PresentationFormat>
  <Paragraphs>56</Paragraphs>
  <Slides>10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Nonlinear Optics</dc:creator>
  <cp:lastModifiedBy>Nonlinear Optics</cp:lastModifiedBy>
  <cp:revision>26</cp:revision>
  <dcterms:created xsi:type="dcterms:W3CDTF">2020-12-03T06:32:21Z</dcterms:created>
  <dcterms:modified xsi:type="dcterms:W3CDTF">2020-12-20T08:09:05Z</dcterms:modified>
</cp:coreProperties>
</file>